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90" r:id="rId3"/>
    <p:sldId id="435" r:id="rId4"/>
    <p:sldId id="427" r:id="rId5"/>
    <p:sldId id="430" r:id="rId6"/>
    <p:sldId id="436" r:id="rId7"/>
    <p:sldId id="398" r:id="rId8"/>
    <p:sldId id="432" r:id="rId9"/>
    <p:sldId id="433" r:id="rId10"/>
    <p:sldId id="30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43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367639-E001-41D9-A898-4DA5F7D15DA0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34F33-A43C-445D-A46C-C89C5C3C37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974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图其实就是异构图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5FA55-20A4-5066-71F4-29F697CCF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5BFC8E9-BA5C-C798-4099-A0D25780C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A9CC43A-C807-4B29-4792-CEB988A9FB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A858E8-568D-332E-44D3-387831A97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620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85A5A-C7DE-29EA-F6FB-4471005AC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F71136A-9525-9B4E-02DA-5EA025B35F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FB9DBC-C8C6-E6BD-2792-FF7A6E4512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2E7646-1CD4-9C88-6F87-53F9F8884F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909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EDD1BB-191D-116C-C83E-8A3C74913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FB12FAC-E99D-ACF2-B4C7-2A2F9ABBB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564D576-8A45-54D9-C171-A888FF38C5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B0E2E7-F518-70D4-F352-F8ACE13DB5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618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91B07-5F45-D784-60EE-9E7806B9F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BF70B61-12BF-8C37-4247-FC39A6616D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3960A8-3465-AB5E-5D2D-5ABF800105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39F64D6-92B5-D97D-0F80-39DC7E1167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940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0B2B9-EA69-789C-140A-E1E09884D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776D015-DEC6-5336-495A-0FE61AF9CA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DFC8D11-D68E-B247-C30A-D863D0290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BD25A9-8105-D980-908C-465CC85C1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087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24002-A06A-E22C-A70E-8415FEE5E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BBB5CF0-CCD2-515F-B85E-749CFF40B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91631A-50FF-C910-0B3B-C5AF12A4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3B67D4-1543-C332-984D-D706A587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5F9D16-A4E6-0789-CBD2-41FA4AFC8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592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D0B531-5A97-ABD4-A8AA-97B4B2028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0DEA82B-A43D-9962-595D-51BD7B577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E7E5C9-5BC1-3B3C-523A-2D7B168C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F18653-06DC-6160-A709-2F8EBDA2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D468776-037A-5C33-0DC9-0466E57F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940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0B2CCE-0F44-861D-DDDE-2D7AA889E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99EE95-43E8-C01D-D06C-4571AC6DB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29F46E-D540-B56A-0C06-4199E095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2C8DCA-8AB5-84D2-2A55-3D9C8D9E5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88CFFC-8312-C2D9-E617-24B9DAA5D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79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08AC59-B185-CAEB-3DBD-0AAEF025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F97E3B-477F-D346-7B7C-DA83DDCD2E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AA2840A-98E3-FF92-2680-CEDE3A97D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CA7903-AFDA-C551-9EEF-5F8425B20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B4F1D6-5368-CF48-96AB-DA3E3CFBD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2F4AE3-1505-5E9B-A3C9-8E8A903F9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7200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665820-0931-0C90-CF86-AA58FDC20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67A86CD-6DDB-7AD5-3DE8-14F45B4F5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72BE3FD-F41B-2F50-05D8-0B11BB7BAA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7C62B2A-9197-9A7B-D31C-E92FC8E8D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D82686A-0AFC-9646-B9CB-B915C401B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B0D748F-611E-59A6-B815-CCB9A57C5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2347048-DF64-2FA6-3B9F-7A14C72B9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775B366-0C8F-4675-5314-A9D31CE6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2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EA7C5A-0F9F-A25B-BBE0-6758E307F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F706EE5-6DAC-1C1E-9432-3DF67A3F5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2680E24-21EE-94DE-EF25-33B26963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8613774-280F-7522-7A50-AD77A1360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79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EC26617-5B14-259F-1988-2A366FAD0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778EB42-5920-7098-52B9-D4C26EA94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5B26CF-335C-627A-92D2-749C108D7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81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1AADBD-FFF6-551E-5583-183BA42CE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13A5E9-EB30-F00C-B124-98204A45F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2292EA2-4FED-2FCF-3734-E5889F13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2EBE57-C281-7E7F-BFC8-9E14A8AB3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184C55-A52A-831C-577C-9B01DDF06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352AF0-C04F-E290-6386-C9F0CD40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649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FC4ED-4E76-8C1E-797E-6142590A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2344BDD-41BE-CAEB-424D-22A65FCF2B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6DE6819-E7BF-93E0-7502-5521AC6B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F528A9-367F-5D78-FD82-4C29F6C5C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69DF209-2EB9-AA6D-BBA5-88FD6379E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08700F-A9CB-854D-E02D-794F8B171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757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2B0AB5-D3B4-73A4-A0FD-FFEE84EB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F20E279-E9D2-B390-21F6-10ECF87685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756C3B-E729-0765-CB2F-2127ABC31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6A9557-F621-EAF2-B8BC-574BABE2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F737A31-CA27-CDE4-6530-64B307CD2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087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D33A337-0A19-024E-8A10-F46A9D8CF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56E793D-CC92-9998-5BB3-21CFCAC75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8E1DB5B-23E4-A0B3-0649-5C3DF731D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A42B6A5-2058-E455-3EA2-9B23A7F5F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4CFE10-C708-411F-88FF-845283DB3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02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7598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B61E9E2-9903-D559-81AD-47527634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F93B223-04E7-9BE7-1F79-4B5E0E02D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F8275E-F3FA-EBE0-0B15-CCD8447FC2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104A2-D4B0-4482-BD1E-03920F9CA457}" type="datetimeFigureOut">
              <a:rPr lang="zh-CN" altLang="en-US" smtClean="0"/>
              <a:t>2026/10/11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5E23D6-1954-5CD5-84A9-4BEF07CBC9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33E264-02D9-FBA5-457F-69899FCD8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D36BC-15DC-4875-B6FA-D47B13EEEC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8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8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0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2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3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7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29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30.pn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-217" y="959709"/>
            <a:ext cx="12192216" cy="4490085"/>
            <a:chOff x="-89" y="986027"/>
            <a:chExt cx="12192216" cy="4490085"/>
          </a:xfrm>
        </p:grpSpPr>
        <p:sp>
          <p:nvSpPr>
            <p:cNvPr id="23" name="object 23"/>
            <p:cNvSpPr/>
            <p:nvPr/>
          </p:nvSpPr>
          <p:spPr>
            <a:xfrm>
              <a:off x="0" y="986027"/>
              <a:ext cx="12192000" cy="4490085"/>
            </a:xfrm>
            <a:custGeom>
              <a:avLst/>
              <a:gdLst/>
              <a:ahLst/>
              <a:cxnLst/>
              <a:rect l="l" t="t" r="r" b="b"/>
              <a:pathLst>
                <a:path w="12192000" h="4490085">
                  <a:moveTo>
                    <a:pt x="12192000" y="0"/>
                  </a:moveTo>
                  <a:lnTo>
                    <a:pt x="0" y="0"/>
                  </a:lnTo>
                  <a:lnTo>
                    <a:pt x="0" y="4489704"/>
                  </a:lnTo>
                  <a:lnTo>
                    <a:pt x="12192000" y="4489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-89" y="1187195"/>
              <a:ext cx="12192216" cy="104775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/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216648" y="5917795"/>
            <a:ext cx="353822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Reported </a:t>
            </a:r>
            <a:r>
              <a:rPr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by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en-US" altLang="zh-CN" sz="2400" b="1" dirty="0" err="1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Meihong</a:t>
            </a:r>
            <a:r>
              <a:rPr lang="en-US" altLang="zh-CN"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Li</a:t>
            </a:r>
            <a:endParaRPr lang="en-US" sz="2400" b="1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1211" y="1351832"/>
            <a:ext cx="11209321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89685" marR="5080" indent="-1277620" algn="ctr">
              <a:spcBef>
                <a:spcPts val="95"/>
              </a:spcBef>
            </a:pPr>
            <a:r>
              <a:rPr lang="zh-CN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</a:rPr>
              <a:t>Diagnosing and Mitigating Mid-Sequence Degradation in Recommender Systems</a:t>
            </a:r>
          </a:p>
        </p:txBody>
      </p:sp>
      <p:sp>
        <p:nvSpPr>
          <p:cNvPr id="29" name="object 39"/>
          <p:cNvSpPr txBox="1"/>
          <p:nvPr/>
        </p:nvSpPr>
        <p:spPr>
          <a:xfrm>
            <a:off x="9744362" y="5019079"/>
            <a:ext cx="2345426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</a:rPr>
              <a:t>——</a:t>
            </a:r>
            <a:r>
              <a:rPr lang="zh-CN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</a:rPr>
              <a:t>SIGIR '26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9966E726-6EAE-66C8-BC18-C007EDF508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6393" y="2412830"/>
            <a:ext cx="10764755" cy="241920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1BC4EC3E-9D0E-A2F7-4531-487B99751BC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3257" y="5636835"/>
            <a:ext cx="1977638" cy="898708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CB44344F-4B7B-00F2-BACB-A542B9583E1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68824" y="5410042"/>
            <a:ext cx="1483274" cy="1447958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315F5643-B116-B3A3-5BAB-D82DDD44B69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15061" y="5550002"/>
            <a:ext cx="2484521" cy="11792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Motivation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9AE1F8A-6488-FDD6-177C-14790CD23D8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88518" y="4461284"/>
            <a:ext cx="6283139" cy="2268007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F49020E0-9C90-F547-B6AC-D6834B7BE441}"/>
              </a:ext>
            </a:extLst>
          </p:cNvPr>
          <p:cNvSpPr txBox="1"/>
          <p:nvPr/>
        </p:nvSpPr>
        <p:spPr>
          <a:xfrm>
            <a:off x="286359" y="1712093"/>
            <a:ext cx="112167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zh-CN" sz="2400" b="1" dirty="0"/>
              <a:t>1. Attention disproportionately concentrates on sequence boundaries, suppressing informative mid-sequence behaviors.</a:t>
            </a:r>
            <a:endParaRPr lang="zh-CN" altLang="zh-CN" sz="2400" dirty="0"/>
          </a:p>
          <a:p>
            <a:pPr>
              <a:buNone/>
            </a:pPr>
            <a:r>
              <a:rPr lang="zh-CN" altLang="zh-CN" sz="2400" b="1" dirty="0"/>
              <a:t>2. Mitigating this bias is non-trivial because:</a:t>
            </a:r>
            <a:endParaRPr lang="zh-CN" altLang="zh-CN" sz="2400" dirty="0"/>
          </a:p>
          <a:p>
            <a:pPr>
              <a:buNone/>
            </a:pPr>
            <a:r>
              <a:rPr lang="zh-CN" altLang="zh-CN" sz="2400" dirty="0"/>
              <a:t>i) </a:t>
            </a:r>
            <a:r>
              <a:rPr lang="zh-CN" altLang="zh-CN" sz="2400" b="1" dirty="0"/>
              <a:t>Bias–Signal Entanglement:</a:t>
            </a:r>
            <a:r>
              <a:rPr lang="zh-CN" altLang="zh-CN" sz="2400" dirty="0"/>
              <a:t> Positional bias is entangled with collaborative signals and sequential dependencies.</a:t>
            </a:r>
          </a:p>
          <a:p>
            <a:pPr>
              <a:buNone/>
            </a:pPr>
            <a:r>
              <a:rPr lang="zh-CN" altLang="zh-CN" sz="2400" dirty="0"/>
              <a:t>ii) </a:t>
            </a:r>
            <a:r>
              <a:rPr lang="zh-CN" altLang="zh-CN" sz="2400" b="1" dirty="0"/>
              <a:t>Data Discrepancy:</a:t>
            </a:r>
            <a:r>
              <a:rPr lang="zh-CN" altLang="zh-CN" sz="2400" dirty="0"/>
              <a:t> dense semantic tokens in LLMs</a:t>
            </a:r>
            <a:r>
              <a:rPr lang="en-US" altLang="zh-CN" sz="2400" dirty="0"/>
              <a:t> VS </a:t>
            </a:r>
            <a:r>
              <a:rPr lang="zh-CN" altLang="zh-CN" sz="2400" dirty="0"/>
              <a:t>sparse item IDs with strict chronological dependencies.</a:t>
            </a:r>
          </a:p>
          <a:p>
            <a:pPr>
              <a:buNone/>
            </a:pPr>
            <a:r>
              <a:rPr lang="zh-CN" altLang="zh-CN" sz="2400" dirty="0"/>
              <a:t>iii) </a:t>
            </a:r>
            <a:r>
              <a:rPr lang="zh-CN" altLang="zh-CN" sz="2400" b="1" dirty="0"/>
              <a:t>Temporal Causality:</a:t>
            </a:r>
            <a:r>
              <a:rPr lang="zh-CN" altLang="zh-CN" sz="2400" dirty="0"/>
              <a:t> Debiasing should preserve the chronological structure of user behavior sequences.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DEB86-87EF-BD58-5128-C15BD200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687465A-980B-F5C9-FB45-DA4B60C45A1F}"/>
              </a:ext>
            </a:extLst>
          </p:cNvPr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DE598EF3-36A7-9825-D1EC-AB2BFA38BB55}"/>
              </a:ext>
            </a:extLst>
          </p:cNvPr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31DF49D1-A6FE-BE6D-706A-2C6D92FD8787}"/>
                </a:ext>
              </a:extLst>
            </p:cNvPr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3C23B9B-B47D-468A-19FF-417E8F01A53F}"/>
                </a:ext>
              </a:extLst>
            </p:cNvPr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E6DF208-21AE-64AF-5322-C1E562028681}"/>
                </a:ext>
              </a:extLst>
            </p:cNvPr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>
            <a:extLst>
              <a:ext uri="{FF2B5EF4-FFF2-40B4-BE49-F238E27FC236}">
                <a16:creationId xmlns:a16="http://schemas.microsoft.com/office/drawing/2014/main" id="{C238F3DB-5205-5FDC-3529-BAF340B95679}"/>
              </a:ext>
            </a:extLst>
          </p:cNvPr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37F5E1B-5F81-771E-F3DE-26217261091C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ED87015-E729-D4F7-DB9F-A2AA8329A34D}"/>
                </a:ext>
              </a:extLst>
            </p:cNvPr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2C53602C-EB90-B676-5AA9-084FF2E359A3}"/>
                </a:ext>
              </a:extLst>
            </p:cNvPr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D98EDB8D-F606-5A02-DBC9-0285D1698B6A}"/>
              </a:ext>
            </a:extLst>
          </p:cNvPr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6596F67-9A92-5C2C-761C-08EFE1F53CB7}"/>
              </a:ext>
            </a:extLst>
          </p:cNvPr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3B5557F-F440-9890-1FD3-C197AF25AD15}"/>
              </a:ext>
            </a:extLst>
          </p:cNvPr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A9A9A494-D12B-89A1-B957-F0B076ECA41F}"/>
              </a:ext>
            </a:extLst>
          </p:cNvPr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DB5E7B59-A332-6F75-BE5D-3253C27D209F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9DD8C446-F5CC-AF41-77FA-B5A0C4A30F95}"/>
                </a:ext>
              </a:extLst>
            </p:cNvPr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3F90DAEB-F0DA-D8D8-2A0B-005BCC201D48}"/>
                </a:ext>
              </a:extLst>
            </p:cNvPr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EAC3FE5C-245C-1B84-D15B-B3C4F14C69B9}"/>
              </a:ext>
            </a:extLst>
          </p:cNvPr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0D0490AA-3C2E-7087-ADB1-05C211682921}"/>
              </a:ext>
            </a:extLst>
          </p:cNvPr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F80C9359-4B60-D511-C1BD-16283437CCA6}"/>
              </a:ext>
            </a:extLst>
          </p:cNvPr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12A3E74-6084-88B0-4A74-7182B044C791}"/>
              </a:ext>
            </a:extLst>
          </p:cNvPr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id="{4AA3BD71-E7CF-819F-22DF-5E44AAEDBCA9}"/>
              </a:ext>
            </a:extLst>
          </p:cNvPr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C52AC4BA-20FE-884D-5A1B-8CF045D2B7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0767" y="2228635"/>
            <a:ext cx="4382112" cy="352474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766D1C51-290E-FB13-AF90-B6DED461EB42}"/>
              </a:ext>
            </a:extLst>
          </p:cNvPr>
          <p:cNvSpPr txBox="1"/>
          <p:nvPr/>
        </p:nvSpPr>
        <p:spPr>
          <a:xfrm>
            <a:off x="148283" y="1813087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solidFill>
                  <a:schemeClr val="tx1"/>
                </a:solidFill>
                <a:effectLst/>
                <a:latin typeface="+mn-lt"/>
              </a:rPr>
              <a:t>一、</a:t>
            </a:r>
            <a:r>
              <a:rPr lang="zh-CN" altLang="zh-CN" sz="1800" b="1" i="0" dirty="0">
                <a:solidFill>
                  <a:schemeClr val="tx1"/>
                </a:solidFill>
                <a:effectLst/>
                <a:latin typeface="+mn-lt"/>
              </a:rPr>
              <a:t>U型偏差的量化 (BAR)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4B704BD-9619-1022-7234-0E02BE1BD367}"/>
                  </a:ext>
                </a:extLst>
              </p:cNvPr>
              <p:cNvSpPr txBox="1"/>
              <p:nvPr/>
            </p:nvSpPr>
            <p:spPr>
              <a:xfrm>
                <a:off x="148283" y="2719658"/>
                <a:ext cx="6099048" cy="16363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>
                  <a:spcBef>
                    <a:spcPts val="450"/>
                  </a:spcBef>
                  <a:spcAft>
                    <a:spcPts val="1200"/>
                  </a:spcAft>
                </a:pPr>
                <a:r>
                  <a:rPr lang="en-US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1.</a:t>
                </a:r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边界位置中，注意力权重超过均匀基线 </a:t>
                </a:r>
                <a14:m>
                  <m:oMath xmlns:m="http://schemas.openxmlformats.org/officeDocument/2006/math">
                    <m:r>
                      <a:rPr lang="en-US" altLang="zh-CN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i="0">
                        <a:latin typeface="Cambria Math" panose="02040503050406030204" pitchFamily="18" charset="0"/>
                      </a:rPr>
                      <m:t>/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（注意力均匀分布）</m:t>
                    </m:r>
                  </m:oMath>
                </a14:m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的比例。</a:t>
                </a:r>
              </a:p>
              <a:p>
                <a:pPr marR="0" lvl="0" algn="l">
                  <a:spcBef>
                    <a:spcPts val="450"/>
                  </a:spcBef>
                  <a:spcAft>
                    <a:spcPts val="1200"/>
                  </a:spcAft>
                </a:pPr>
                <a:r>
                  <a:rPr lang="zh-CN" altLang="en-US" dirty="0"/>
                  <a:t>（</a:t>
                </a:r>
                <a:r>
                  <a:rPr lang="en-US" altLang="zh-CN" dirty="0"/>
                  <a:t>T</a:t>
                </a:r>
                <a:r>
                  <a:rPr lang="zh-CN" altLang="en-US" dirty="0"/>
                  <a:t>代表序列长度）</a:t>
                </a:r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如果模型无偏，BAR 应等于 </a:t>
                </a:r>
                <a:r>
                  <a:rPr lang="zh-CN" altLang="zh-CN" sz="1800" b="1" i="0" dirty="0">
                    <a:solidFill>
                      <a:schemeClr val="tx1"/>
                    </a:solidFill>
                    <a:effectLst/>
                    <a:latin typeface="+mn-lt"/>
                  </a:rPr>
                  <a:t>50%</a:t>
                </a:r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。</a:t>
                </a:r>
                <a:endParaRPr lang="en-US" altLang="zh-CN" sz="1800" b="0" i="0" dirty="0">
                  <a:solidFill>
                    <a:schemeClr val="tx1"/>
                  </a:solidFill>
                  <a:effectLst/>
                  <a:latin typeface="+mn-lt"/>
                </a:endParaRPr>
              </a:p>
              <a:p>
                <a:pPr marR="0" lvl="0" algn="l">
                  <a:spcBef>
                    <a:spcPts val="450"/>
                  </a:spcBef>
                  <a:spcAft>
                    <a:spcPts val="1200"/>
                  </a:spcAft>
                </a:pPr>
                <a:r>
                  <a:rPr lang="en-US" altLang="zh-CN" dirty="0"/>
                  <a:t>2.</a:t>
                </a:r>
                <a:r>
                  <a:rPr lang="zh-CN" altLang="en-US" dirty="0"/>
                  <a:t>序列交换和合成信号注入证明模型架构的固有缺陷</a:t>
                </a:r>
                <a:endParaRPr lang="zh-CN" altLang="zh-CN" dirty="0"/>
              </a:p>
            </p:txBody>
          </p:sp>
        </mc:Choice>
        <mc:Fallback xmlns=""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44B704BD-9619-1022-7234-0E02BE1BD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283" y="2719658"/>
                <a:ext cx="6099048" cy="1636345"/>
              </a:xfrm>
              <a:prstGeom prst="rect">
                <a:avLst/>
              </a:prstGeom>
              <a:blipFill>
                <a:blip r:embed="rId12"/>
                <a:stretch>
                  <a:fillRect l="-799" t="-1859" b="-4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图片 32">
            <a:extLst>
              <a:ext uri="{FF2B5EF4-FFF2-40B4-BE49-F238E27FC236}">
                <a16:creationId xmlns:a16="http://schemas.microsoft.com/office/drawing/2014/main" id="{15920264-6AA1-1BD5-5BC3-27A87BE8ABD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5579" y="4660056"/>
            <a:ext cx="6036564" cy="206923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C8400D7-D2EF-2919-08BF-FD7678513BF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276339" y="2404872"/>
            <a:ext cx="6827776" cy="1090448"/>
          </a:xfrm>
          <a:prstGeom prst="rect">
            <a:avLst/>
          </a:prstGeom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AC9E595D-3D2F-17D3-86E6-CD190FD6C523}"/>
              </a:ext>
            </a:extLst>
          </p:cNvPr>
          <p:cNvSpPr txBox="1"/>
          <p:nvPr/>
        </p:nvSpPr>
        <p:spPr>
          <a:xfrm>
            <a:off x="5170932" y="1831980"/>
            <a:ext cx="60990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i="0" dirty="0">
                <a:solidFill>
                  <a:schemeClr val="tx1"/>
                </a:solidFill>
                <a:effectLst/>
                <a:latin typeface="+mn-lt"/>
              </a:rPr>
              <a:t>二、</a:t>
            </a:r>
            <a:r>
              <a:rPr lang="zh-CN" altLang="zh-CN" sz="1800" b="1" i="0" dirty="0">
                <a:solidFill>
                  <a:schemeClr val="tx1"/>
                </a:solidFill>
                <a:effectLst/>
                <a:latin typeface="+mn-lt"/>
              </a:rPr>
              <a:t>注意力可分解性的证明 </a:t>
            </a:r>
            <a:r>
              <a:rPr lang="en-US" altLang="zh-CN" sz="1800" b="1" i="0" dirty="0">
                <a:solidFill>
                  <a:schemeClr val="tx1"/>
                </a:solidFill>
                <a:effectLst/>
                <a:latin typeface="+mn-lt"/>
              </a:rPr>
              <a:t>(</a:t>
            </a:r>
            <a:r>
              <a:rPr lang="zh-CN" altLang="en-US" sz="1800" b="1" i="0" dirty="0">
                <a:solidFill>
                  <a:schemeClr val="tx1"/>
                </a:solidFill>
                <a:effectLst/>
                <a:latin typeface="+mn-lt"/>
              </a:rPr>
              <a:t>反证法</a:t>
            </a:r>
            <a:r>
              <a:rPr lang="en-US" altLang="zh-CN" b="1" dirty="0"/>
              <a:t>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E531A8C-93F4-3D41-6DC6-6D1B5E6B69C6}"/>
                  </a:ext>
                </a:extLst>
              </p:cNvPr>
              <p:cNvSpPr txBox="1"/>
              <p:nvPr/>
            </p:nvSpPr>
            <p:spPr>
              <a:xfrm>
                <a:off x="5564124" y="3540015"/>
                <a:ext cx="6099048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在真实数据上进行统计检验，上述四个条件全部成立 (</a:t>
                </a:r>
                <a14:m>
                  <m:oMath xmlns:m="http://schemas.openxmlformats.org/officeDocument/2006/math">
                    <m:r>
                      <a:rPr lang="zh-CN" altLang="en-US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i="0">
                        <a:latin typeface="Cambria Math" panose="02040503050406030204" pitchFamily="18" charset="0"/>
                      </a:rPr>
                      <m:t>&lt;0.01</m:t>
                    </m:r>
                  </m:oMath>
                </a14:m>
                <a:r>
                  <a:rPr lang="zh-CN" altLang="zh-CN" sz="1800" b="0" i="0" dirty="0">
                    <a:solidFill>
                      <a:schemeClr val="tx1"/>
                    </a:solidFill>
                    <a:effectLst/>
                    <a:latin typeface="+mn-lt"/>
                  </a:rPr>
                  <a:t>)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E531A8C-93F4-3D41-6DC6-6D1B5E6B69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124" y="3540015"/>
                <a:ext cx="6099048" cy="646331"/>
              </a:xfrm>
              <a:prstGeom prst="rect">
                <a:avLst/>
              </a:prstGeom>
              <a:blipFill>
                <a:blip r:embed="rId15"/>
                <a:stretch>
                  <a:fillRect l="-900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482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sp>
        <p:nvSpPr>
          <p:cNvPr id="24" name="object 16"/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D599A458-1058-C4ED-843F-9A01942B64C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6096" y="1591020"/>
            <a:ext cx="11449936" cy="49673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118F-C983-77C8-CE3D-D358C7F35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BD6CFB9-93AB-7637-C39F-3DF06DBB6B1B}"/>
              </a:ext>
            </a:extLst>
          </p:cNvPr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91257871-E14D-A1B2-BCE5-5F3D67EF4CC5}"/>
              </a:ext>
            </a:extLst>
          </p:cNvPr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779EBFA7-83C8-1149-3D57-E2F18BC942C3}"/>
                </a:ext>
              </a:extLst>
            </p:cNvPr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64A014D6-F68B-DB48-7C76-7952E9D95AAD}"/>
                </a:ext>
              </a:extLst>
            </p:cNvPr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EE2E890A-A1CD-3F24-1243-34DBDFBC7A7F}"/>
                </a:ext>
              </a:extLst>
            </p:cNvPr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>
            <a:extLst>
              <a:ext uri="{FF2B5EF4-FFF2-40B4-BE49-F238E27FC236}">
                <a16:creationId xmlns:a16="http://schemas.microsoft.com/office/drawing/2014/main" id="{C4748928-BBD9-D322-1F21-5EB4B1F5AD87}"/>
              </a:ext>
            </a:extLst>
          </p:cNvPr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61CC2E0-CB6C-DF90-BCE7-5D4EC69FACFA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5ABE7DAA-FAFE-92DC-EC48-21FD98FD31A7}"/>
                </a:ext>
              </a:extLst>
            </p:cNvPr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B2023A8A-86ED-F82E-3986-2B6D4FF5C977}"/>
                </a:ext>
              </a:extLst>
            </p:cNvPr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F913499B-01BB-3499-04E4-FF5913B232B5}"/>
              </a:ext>
            </a:extLst>
          </p:cNvPr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2FE42FE2-50EF-13ED-930C-2E75A8F75309}"/>
              </a:ext>
            </a:extLst>
          </p:cNvPr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DFC1C812-A0F4-8279-9D8C-66E34DB38BBC}"/>
              </a:ext>
            </a:extLst>
          </p:cNvPr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E560E444-FAC6-545D-D515-B91569461E8B}"/>
              </a:ext>
            </a:extLst>
          </p:cNvPr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AD9B19A2-976D-C847-764C-2C799E07BDF5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29706EB8-22A4-E0AC-99C0-D8A7AEA2FA73}"/>
                </a:ext>
              </a:extLst>
            </p:cNvPr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E334A731-79A8-62CF-4769-AE475DCA5190}"/>
                </a:ext>
              </a:extLst>
            </p:cNvPr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BFBE294C-A2E7-AC9A-2B6E-8F280C66B952}"/>
              </a:ext>
            </a:extLst>
          </p:cNvPr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1C026A88-A576-ABF5-AD0F-664C7F72DAD2}"/>
              </a:ext>
            </a:extLst>
          </p:cNvPr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14CDE676-ECE5-37D9-79BE-B9FF236FEFDF}"/>
              </a:ext>
            </a:extLst>
          </p:cNvPr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F7DB87EF-3668-4830-04C7-3CC51C083EB3}"/>
              </a:ext>
            </a:extLst>
          </p:cNvPr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id="{FE249153-7D24-F491-83F2-8F2ADCF26D3D}"/>
              </a:ext>
            </a:extLst>
          </p:cNvPr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C240ED30-89AC-B8A9-BF37-864990051FE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148" y="1569448"/>
            <a:ext cx="9069066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55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E66C7-159D-5074-31A0-58C414938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9FACB37-ED63-5A62-B4DB-37CA746D9215}"/>
              </a:ext>
            </a:extLst>
          </p:cNvPr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ACF08444-C044-CE91-49E6-7B5722EBE5EA}"/>
              </a:ext>
            </a:extLst>
          </p:cNvPr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98DB5B26-067A-A9AD-66D3-8957ADB38D95}"/>
                </a:ext>
              </a:extLst>
            </p:cNvPr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BBEAB78-A168-ED59-1C86-032BBE7A5E64}"/>
                </a:ext>
              </a:extLst>
            </p:cNvPr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1FBA167-9670-AEA9-AE8D-4A986952B6EF}"/>
                </a:ext>
              </a:extLst>
            </p:cNvPr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>
            <a:extLst>
              <a:ext uri="{FF2B5EF4-FFF2-40B4-BE49-F238E27FC236}">
                <a16:creationId xmlns:a16="http://schemas.microsoft.com/office/drawing/2014/main" id="{7159424F-32EA-BCB2-95E9-FEFF5F1F130D}"/>
              </a:ext>
            </a:extLst>
          </p:cNvPr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F65FBF8-6F56-713D-016F-01B0F81374E7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716AEC4E-9F2E-C309-278D-498626B90D9F}"/>
                </a:ext>
              </a:extLst>
            </p:cNvPr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7273677C-F336-A0E0-9B12-CE469744CDE4}"/>
                </a:ext>
              </a:extLst>
            </p:cNvPr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9F413D08-C31F-C62B-935B-414022AF1044}"/>
              </a:ext>
            </a:extLst>
          </p:cNvPr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C5A8FED0-D26F-1715-324D-02D7F7E6F375}"/>
              </a:ext>
            </a:extLst>
          </p:cNvPr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425CE772-FC33-E463-CEE3-A9A99ECE744D}"/>
              </a:ext>
            </a:extLst>
          </p:cNvPr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63958CE4-9419-AFF8-0B62-FB817DEED5E7}"/>
              </a:ext>
            </a:extLst>
          </p:cNvPr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ED4579CC-23A8-DA3F-610C-AD1A5CF66C80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B956A264-7AFE-907D-E5FE-1BC5774DB5F3}"/>
                </a:ext>
              </a:extLst>
            </p:cNvPr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A3A6570F-DF7F-89A6-FFCA-9A3DE39C3128}"/>
                </a:ext>
              </a:extLst>
            </p:cNvPr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1E9AF0A5-A7DD-E3BF-F989-17563DB02742}"/>
              </a:ext>
            </a:extLst>
          </p:cNvPr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0C6CD715-8333-ED02-4313-1DD730BFE867}"/>
              </a:ext>
            </a:extLst>
          </p:cNvPr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4B0D2FBF-D358-4E56-693E-DF2E6245BF1A}"/>
              </a:ext>
            </a:extLst>
          </p:cNvPr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38684CE2-24B7-2C98-7192-EFAD3120670B}"/>
              </a:ext>
            </a:extLst>
          </p:cNvPr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sp>
        <p:nvSpPr>
          <p:cNvPr id="24" name="object 16">
            <a:extLst>
              <a:ext uri="{FF2B5EF4-FFF2-40B4-BE49-F238E27FC236}">
                <a16:creationId xmlns:a16="http://schemas.microsoft.com/office/drawing/2014/main" id="{AE8CB58B-3E8E-5ED8-27CF-4F6D9B8F3E66}"/>
              </a:ext>
            </a:extLst>
          </p:cNvPr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74437343-1945-AA81-F6EB-26EDDD10170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6754" y="2498797"/>
            <a:ext cx="8249801" cy="261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054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0310C9C-DD8C-444C-0E08-FAAFFE9F514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8763" y="1923371"/>
            <a:ext cx="10631384" cy="40772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9B965-E79B-F518-A39E-44EA6BFFC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0A5115B-2A77-680B-402F-26BF13E3B6DB}"/>
              </a:ext>
            </a:extLst>
          </p:cNvPr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BFB3A1BC-C6F1-0922-5EDF-2D1D9A098626}"/>
              </a:ext>
            </a:extLst>
          </p:cNvPr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DEF0711C-E818-D046-16F9-054DD5A365E9}"/>
                </a:ext>
              </a:extLst>
            </p:cNvPr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C475184-0DF8-787B-2BD4-78E6D630966F}"/>
                </a:ext>
              </a:extLst>
            </p:cNvPr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892E0D38-B5DE-0AF9-ECC9-1EC7E129F0C0}"/>
                </a:ext>
              </a:extLst>
            </p:cNvPr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>
            <a:extLst>
              <a:ext uri="{FF2B5EF4-FFF2-40B4-BE49-F238E27FC236}">
                <a16:creationId xmlns:a16="http://schemas.microsoft.com/office/drawing/2014/main" id="{2B05CF0A-65C9-18A1-CE3F-2E0B5A2CA307}"/>
              </a:ext>
            </a:extLst>
          </p:cNvPr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2C5B074C-3600-676B-4E63-911B8FED5442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4F809536-6EB3-CC1D-AA31-3DF628630BBD}"/>
                </a:ext>
              </a:extLst>
            </p:cNvPr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80E9C7C1-264D-7125-F9B0-3B038137BB99}"/>
                </a:ext>
              </a:extLst>
            </p:cNvPr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52720F1D-CBA3-A36E-32AD-F95301808117}"/>
              </a:ext>
            </a:extLst>
          </p:cNvPr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82A442E-F4D0-133C-FC67-8F8582E81A59}"/>
              </a:ext>
            </a:extLst>
          </p:cNvPr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3EB5D716-D6BB-B2ED-5631-7FE4A3816A1F}"/>
              </a:ext>
            </a:extLst>
          </p:cNvPr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FC9FB484-84A0-A2B4-E775-B72D780630F7}"/>
              </a:ext>
            </a:extLst>
          </p:cNvPr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780E66A9-4707-7ABB-8D44-DA195395CC21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E7740AC4-4B0F-99A3-1D6E-B9123FE54CAE}"/>
                </a:ext>
              </a:extLst>
            </p:cNvPr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066A54FC-1E05-880F-AC07-D61E6494FB0A}"/>
                </a:ext>
              </a:extLst>
            </p:cNvPr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C69633E6-C9FA-C8C9-C59A-1A8A6B8D7015}"/>
              </a:ext>
            </a:extLst>
          </p:cNvPr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FA94C3A-B624-2323-D3E4-2AAA78B6B050}"/>
              </a:ext>
            </a:extLst>
          </p:cNvPr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ADF294F6-9DED-8C23-ADDC-39C297D7B65D}"/>
              </a:ext>
            </a:extLst>
          </p:cNvPr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AA20035E-A6F7-99DE-5250-A62F9E463A8A}"/>
              </a:ext>
            </a:extLst>
          </p:cNvPr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62F9C377-8410-BA27-3DBB-B23106A2802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D49C17BF-04BA-143F-200C-35265136C8A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461" y="1915166"/>
            <a:ext cx="5210902" cy="301032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F1AE13BD-CE05-A490-0C3D-7C075D4EFD1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70458" y="1771179"/>
            <a:ext cx="5315692" cy="4010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130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45BB3-819D-C7D5-F83D-EF1A5EDE4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43203F7-A480-5820-C14C-21ADB20CDE7D}"/>
              </a:ext>
            </a:extLst>
          </p:cNvPr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0AC79BA7-91F8-BB4E-B409-C56049968823}"/>
              </a:ext>
            </a:extLst>
          </p:cNvPr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4F831525-5F95-BBF8-C2ED-20C64CCF83A9}"/>
                </a:ext>
              </a:extLst>
            </p:cNvPr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93D12E30-1B18-0968-481A-7C8F19C96116}"/>
                </a:ext>
              </a:extLst>
            </p:cNvPr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20E04389-8FF9-CD58-C3BA-9E51B931D1CD}"/>
                </a:ext>
              </a:extLst>
            </p:cNvPr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>
            <a:extLst>
              <a:ext uri="{FF2B5EF4-FFF2-40B4-BE49-F238E27FC236}">
                <a16:creationId xmlns:a16="http://schemas.microsoft.com/office/drawing/2014/main" id="{3BC6B05D-6040-F33A-D8E0-DC8A0541C6DB}"/>
              </a:ext>
            </a:extLst>
          </p:cNvPr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FCD5640F-A67C-6147-ACF1-870FD054C31C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F679C473-3C5D-39B4-3B43-7E6874FD7B9C}"/>
                </a:ext>
              </a:extLst>
            </p:cNvPr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B5A0CCEE-2FCC-04AD-AB99-74E4F5811FD1}"/>
                </a:ext>
              </a:extLst>
            </p:cNvPr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F8B0D27E-12B5-E603-E609-7D8B3530E072}"/>
              </a:ext>
            </a:extLst>
          </p:cNvPr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B94E39D8-4E7B-9AC0-CD32-D5866CA0CDDC}"/>
              </a:ext>
            </a:extLst>
          </p:cNvPr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5C4709A1-E6E7-C8AF-974B-C0CE3D361933}"/>
              </a:ext>
            </a:extLst>
          </p:cNvPr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>
            <a:extLst>
              <a:ext uri="{FF2B5EF4-FFF2-40B4-BE49-F238E27FC236}">
                <a16:creationId xmlns:a16="http://schemas.microsoft.com/office/drawing/2014/main" id="{54C9847F-6A88-7719-314B-A4DB9589C9EC}"/>
              </a:ext>
            </a:extLst>
          </p:cNvPr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2EA396E1-D478-D4DD-EA7A-AC3FBCBF593E}"/>
                </a:ext>
              </a:extLst>
            </p:cNvPr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1ECC4928-FC15-7211-00F4-F50D4B4EDDEC}"/>
                </a:ext>
              </a:extLst>
            </p:cNvPr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2361311B-96D5-70C2-A64C-5C3C6E90BFDC}"/>
                </a:ext>
              </a:extLst>
            </p:cNvPr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3199F9F2-2485-921B-42FD-12CBB6C2ABDF}"/>
              </a:ext>
            </a:extLst>
          </p:cNvPr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9DE9E610-6442-9703-4FDA-38D21176675D}"/>
              </a:ext>
            </a:extLst>
          </p:cNvPr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F2D81594-179B-E9FF-E29F-19411CAA4A49}"/>
              </a:ext>
            </a:extLst>
          </p:cNvPr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37CC6672-F660-2C6B-8874-309436E0C890}"/>
              </a:ext>
            </a:extLst>
          </p:cNvPr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761F0141-EC6C-688A-5A2C-04F3349744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87108" y="969264"/>
            <a:ext cx="3017782" cy="96325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A7F4BFB5-6971-5518-7898-4376D96F4E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5840" y="1662184"/>
            <a:ext cx="5296639" cy="4429743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14EA7E1B-B405-3539-43C1-F8B7E6398E6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83378" y="2426087"/>
            <a:ext cx="5268060" cy="31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84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</a:p>
        </p:txBody>
      </p:sp>
      <p:grpSp>
        <p:nvGrpSpPr>
          <p:cNvPr id="23" name="object 13"/>
          <p:cNvGrpSpPr/>
          <p:nvPr/>
        </p:nvGrpSpPr>
        <p:grpSpPr>
          <a:xfrm>
            <a:off x="3308603" y="2438400"/>
            <a:ext cx="4972050" cy="2268855"/>
            <a:chOff x="3308603" y="2438400"/>
            <a:chExt cx="4972050" cy="2268855"/>
          </a:xfrm>
        </p:grpSpPr>
        <p:sp>
          <p:nvSpPr>
            <p:cNvPr id="25" name="object 14"/>
            <p:cNvSpPr/>
            <p:nvPr/>
          </p:nvSpPr>
          <p:spPr>
            <a:xfrm>
              <a:off x="4097671" y="3788656"/>
              <a:ext cx="3473127" cy="346892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5"/>
            <p:cNvSpPr/>
            <p:nvPr/>
          </p:nvSpPr>
          <p:spPr>
            <a:xfrm>
              <a:off x="3308603" y="2438400"/>
              <a:ext cx="4972050" cy="2268474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16"/>
          <p:cNvSpPr txBox="1"/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Thanks!</a:t>
            </a:r>
            <a:endParaRPr sz="80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2564</TotalTime>
  <Words>1100</Words>
  <Application>Microsoft Office PowerPoint</Application>
  <PresentationFormat>宽屏</PresentationFormat>
  <Paragraphs>152</Paragraphs>
  <Slides>10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等线 Light</vt:lpstr>
      <vt:lpstr>Arial</vt:lpstr>
      <vt:lpstr>Cambria Math</vt:lpstr>
      <vt:lpstr>Times New Roman</vt:lpstr>
      <vt:lpstr>Trebuchet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洗发用飘柔 唐僧</dc:creator>
  <cp:lastModifiedBy>洗发用飘柔 唐僧</cp:lastModifiedBy>
  <cp:revision>10</cp:revision>
  <dcterms:created xsi:type="dcterms:W3CDTF">2026-09-30T07:24:43Z</dcterms:created>
  <dcterms:modified xsi:type="dcterms:W3CDTF">2026-10-11T04:43:28Z</dcterms:modified>
</cp:coreProperties>
</file>